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3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9C75-6CA3-BB4F-B25C-487699BE38C2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02D0-62EB-4540-943F-02F495B8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9C75-6CA3-BB4F-B25C-487699BE38C2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02D0-62EB-4540-943F-02F495B8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3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9C75-6CA3-BB4F-B25C-487699BE38C2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02D0-62EB-4540-943F-02F495B8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6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9C75-6CA3-BB4F-B25C-487699BE38C2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02D0-62EB-4540-943F-02F495B8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4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9C75-6CA3-BB4F-B25C-487699BE38C2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02D0-62EB-4540-943F-02F495B8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0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9C75-6CA3-BB4F-B25C-487699BE38C2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02D0-62EB-4540-943F-02F495B8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9C75-6CA3-BB4F-B25C-487699BE38C2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02D0-62EB-4540-943F-02F495B8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9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9C75-6CA3-BB4F-B25C-487699BE38C2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02D0-62EB-4540-943F-02F495B8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9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9C75-6CA3-BB4F-B25C-487699BE38C2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02D0-62EB-4540-943F-02F495B8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7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9C75-6CA3-BB4F-B25C-487699BE38C2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02D0-62EB-4540-943F-02F495B8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7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9C75-6CA3-BB4F-B25C-487699BE38C2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02D0-62EB-4540-943F-02F495B8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6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09C75-6CA3-BB4F-B25C-487699BE38C2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02D0-62EB-4540-943F-02F495B8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13572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Reducing uncertainties in estimating California's forest carbon stocks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69347"/>
            <a:ext cx="91440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Jonathan A. Greenberg, Geography and </a:t>
            </a:r>
            <a:r>
              <a:rPr lang="en-US" dirty="0" err="1" smtClean="0"/>
              <a:t>GIScience</a:t>
            </a:r>
            <a:r>
              <a:rPr lang="en-US" dirty="0" smtClean="0"/>
              <a:t>, UIUC</a:t>
            </a:r>
          </a:p>
          <a:p>
            <a:r>
              <a:rPr lang="en-US" dirty="0" smtClean="0"/>
              <a:t>Bo Li, Statistics, UIUC</a:t>
            </a:r>
          </a:p>
          <a:p>
            <a:r>
              <a:rPr lang="en-US" dirty="0" smtClean="0"/>
              <a:t>Carlos Ramirez, Remote Sensing Lab (R5), USDA FS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93" y="5382291"/>
            <a:ext cx="995922" cy="1288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2" y="5382292"/>
            <a:ext cx="4400825" cy="12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Goals of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Primary goal: </a:t>
            </a:r>
          </a:p>
          <a:p>
            <a:r>
              <a:rPr lang="en-US" dirty="0"/>
              <a:t>E</a:t>
            </a:r>
            <a:r>
              <a:rPr lang="en-US" dirty="0" smtClean="0"/>
              <a:t>stimate the mean </a:t>
            </a:r>
            <a:r>
              <a:rPr lang="en-US" b="1" dirty="0" smtClean="0"/>
              <a:t>tree-sequestered </a:t>
            </a:r>
            <a:r>
              <a:rPr lang="en-US" dirty="0" smtClean="0"/>
              <a:t>above-ground biomass for the state of CA for the period of 2005 to 2015 at 30m resolution using a variety of datasets and techniques.</a:t>
            </a:r>
          </a:p>
          <a:p>
            <a:r>
              <a:rPr lang="en-US" dirty="0"/>
              <a:t>D</a:t>
            </a:r>
            <a:r>
              <a:rPr lang="en-US" dirty="0" smtClean="0"/>
              <a:t>etermine the spatially explicit uncertainty in these estimates.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0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Goals of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a full propagation of error analysis to investigate the impacts of uncertainties in:</a:t>
            </a:r>
          </a:p>
          <a:p>
            <a:pPr lvl="1"/>
            <a:r>
              <a:rPr lang="en-US" dirty="0" err="1" smtClean="0"/>
              <a:t>Allometric</a:t>
            </a:r>
            <a:r>
              <a:rPr lang="en-US" dirty="0" smtClean="0"/>
              <a:t> equations</a:t>
            </a:r>
          </a:p>
          <a:p>
            <a:pPr lvl="1"/>
            <a:r>
              <a:rPr lang="en-US" dirty="0" smtClean="0"/>
              <a:t>Species distribution modeling</a:t>
            </a:r>
          </a:p>
          <a:p>
            <a:pPr lvl="1"/>
            <a:r>
              <a:rPr lang="en-US" dirty="0" smtClean="0"/>
              <a:t>Remote sensing products that link to </a:t>
            </a:r>
            <a:r>
              <a:rPr lang="en-US" dirty="0" err="1" smtClean="0"/>
              <a:t>allometrics</a:t>
            </a:r>
            <a:endParaRPr lang="en-US" dirty="0" smtClean="0"/>
          </a:p>
          <a:p>
            <a:r>
              <a:rPr lang="en-US" dirty="0" smtClean="0"/>
              <a:t>Fuse multiple AGB products together via a Bayesian Hierarchical Framework (allows for future products to be integrated).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1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Sensing Aware </a:t>
            </a:r>
            <a:r>
              <a:rPr lang="en-US" dirty="0" err="1" smtClean="0"/>
              <a:t>Allometries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smtClean="0"/>
              <a:t>REMOTE SENSING CAN’T DIRECTLY DETECT DBH AND SPECIES (usually)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We will produce the following “remote sensing aware” </a:t>
            </a:r>
            <a:r>
              <a:rPr lang="en-US" sz="2800" dirty="0" err="1" smtClean="0"/>
              <a:t>allometric</a:t>
            </a:r>
            <a:r>
              <a:rPr lang="en-US" sz="2800" dirty="0" smtClean="0"/>
              <a:t> equations AND the error:</a:t>
            </a:r>
          </a:p>
          <a:p>
            <a:r>
              <a:rPr lang="en-US" sz="2400" dirty="0" smtClean="0"/>
              <a:t>AGB + </a:t>
            </a:r>
            <a:r>
              <a:rPr lang="en-US" sz="2400" dirty="0" err="1" smtClean="0"/>
              <a:t>ε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= f(spectra + ε</a:t>
            </a:r>
            <a:r>
              <a:rPr lang="en-US" sz="2400" baseline="-25000" dirty="0" smtClean="0"/>
              <a:t>RS1</a:t>
            </a:r>
            <a:r>
              <a:rPr lang="en-US" sz="2400" dirty="0" smtClean="0"/>
              <a:t>) + </a:t>
            </a:r>
            <a:r>
              <a:rPr lang="en-US" sz="2400" dirty="0" err="1" smtClean="0"/>
              <a:t>ε</a:t>
            </a:r>
            <a:r>
              <a:rPr lang="en-US" sz="2400" baseline="-25000" dirty="0" err="1" smtClean="0"/>
              <a:t>B</a:t>
            </a:r>
            <a:endParaRPr lang="en-US" sz="2400" dirty="0" smtClean="0"/>
          </a:p>
          <a:p>
            <a:r>
              <a:rPr lang="en-US" sz="2400" dirty="0" smtClean="0"/>
              <a:t>AGB + </a:t>
            </a:r>
            <a:r>
              <a:rPr lang="en-US" sz="2400" dirty="0" err="1" smtClean="0"/>
              <a:t>ε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= f(% tree cover + ε</a:t>
            </a:r>
            <a:r>
              <a:rPr lang="en-US" sz="2400" baseline="-25000" dirty="0" smtClean="0"/>
              <a:t>RS2</a:t>
            </a:r>
            <a:r>
              <a:rPr lang="en-US" sz="2400" dirty="0" smtClean="0"/>
              <a:t>) + </a:t>
            </a:r>
            <a:r>
              <a:rPr lang="en-US" sz="2400" dirty="0" err="1" smtClean="0"/>
              <a:t>ε</a:t>
            </a:r>
            <a:r>
              <a:rPr lang="en-US" sz="2400" baseline="-25000" dirty="0" err="1"/>
              <a:t>C</a:t>
            </a:r>
            <a:endParaRPr lang="en-US" sz="2400" baseline="-25000" dirty="0" smtClean="0"/>
          </a:p>
          <a:p>
            <a:r>
              <a:rPr lang="en-US" sz="2400" dirty="0" smtClean="0"/>
              <a:t>AGB + </a:t>
            </a:r>
            <a:r>
              <a:rPr lang="en-US" sz="2400" dirty="0" err="1" smtClean="0"/>
              <a:t>ε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= f(stand age + ε</a:t>
            </a:r>
            <a:r>
              <a:rPr lang="en-US" sz="2400" baseline="-25000" dirty="0" smtClean="0"/>
              <a:t>RS3</a:t>
            </a:r>
            <a:r>
              <a:rPr lang="en-US" sz="2400" dirty="0" smtClean="0"/>
              <a:t>) + </a:t>
            </a:r>
            <a:r>
              <a:rPr lang="en-US" sz="2400" dirty="0" err="1" smtClean="0"/>
              <a:t>ε</a:t>
            </a:r>
            <a:r>
              <a:rPr lang="en-US" sz="2400" baseline="-25000" dirty="0" err="1"/>
              <a:t>D</a:t>
            </a:r>
            <a:endParaRPr lang="en-US" sz="2400" baseline="-25000" dirty="0" smtClean="0"/>
          </a:p>
          <a:p>
            <a:r>
              <a:rPr lang="en-US" sz="2400" dirty="0" smtClean="0"/>
              <a:t>AGB + </a:t>
            </a:r>
            <a:r>
              <a:rPr lang="en-US" sz="2400" dirty="0" err="1" smtClean="0"/>
              <a:t>ε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= f(per-tree crown height and area + ε</a:t>
            </a:r>
            <a:r>
              <a:rPr lang="en-US" sz="2400" baseline="-25000" dirty="0" smtClean="0"/>
              <a:t>RS4</a:t>
            </a:r>
            <a:r>
              <a:rPr lang="en-US" sz="2400" dirty="0" smtClean="0"/>
              <a:t>) + </a:t>
            </a:r>
            <a:r>
              <a:rPr lang="en-US" sz="2400" dirty="0" err="1" smtClean="0"/>
              <a:t>ε</a:t>
            </a:r>
            <a:r>
              <a:rPr lang="en-US" sz="2400" baseline="-25000" dirty="0" err="1"/>
              <a:t>E</a:t>
            </a:r>
            <a:endParaRPr lang="en-US" sz="2400" baseline="-25000" dirty="0" smtClean="0"/>
          </a:p>
          <a:p>
            <a:r>
              <a:rPr lang="en-US" sz="2400" dirty="0" smtClean="0"/>
              <a:t>ABG + </a:t>
            </a:r>
            <a:r>
              <a:rPr lang="en-US" sz="2400" dirty="0" err="1" smtClean="0"/>
              <a:t>ε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= f(crown area + ε</a:t>
            </a:r>
            <a:r>
              <a:rPr lang="en-US" sz="2400" baseline="-25000" dirty="0" smtClean="0"/>
              <a:t>RS5</a:t>
            </a:r>
            <a:r>
              <a:rPr lang="en-US" sz="2400" dirty="0" smtClean="0"/>
              <a:t>) + </a:t>
            </a:r>
            <a:r>
              <a:rPr lang="en-US" sz="2400" dirty="0" err="1" smtClean="0"/>
              <a:t>ε</a:t>
            </a:r>
            <a:r>
              <a:rPr lang="en-US" sz="2400" baseline="-25000" dirty="0" err="1"/>
              <a:t>F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52935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Sensing Linking Variables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527048"/>
              </p:ext>
            </p:extLst>
          </p:nvPr>
        </p:nvGraphicFramePr>
        <p:xfrm>
          <a:off x="457200" y="1600200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Methods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AGB Linking Variable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Landsat (single date)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Reflectance Spectra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Landsat (single date)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Spectral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unmixing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 tree cover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Landsat (time series)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 series analysis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Stand age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Lidar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Individual tree crown mapping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Per-tree crown height and area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Worldview</a:t>
                      </a:r>
                      <a:r>
                        <a:rPr lang="en-US" sz="2400" baseline="0" dirty="0" smtClean="0"/>
                        <a:t> 2 &amp; 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Individual tree crown </a:t>
                      </a:r>
                      <a:r>
                        <a:rPr lang="en-US" sz="2400" dirty="0" smtClean="0"/>
                        <a:t>mapping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Per-tree </a:t>
                      </a:r>
                      <a:r>
                        <a:rPr lang="en-US" sz="2400" dirty="0" smtClean="0"/>
                        <a:t>area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37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RS Data (as of 9/2014)</a:t>
            </a:r>
            <a:endParaRPr lang="en-US" dirty="0"/>
          </a:p>
        </p:txBody>
      </p:sp>
      <p:pic>
        <p:nvPicPr>
          <p:cNvPr id="6" name="image07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60035" y="1689022"/>
            <a:ext cx="3537585" cy="4581525"/>
          </a:xfrm>
          <a:prstGeom prst="rect">
            <a:avLst/>
          </a:prstGeom>
          <a:ln/>
        </p:spPr>
      </p:pic>
      <p:pic>
        <p:nvPicPr>
          <p:cNvPr id="7" name="image09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786206" y="1689022"/>
            <a:ext cx="3549015" cy="46005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7165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313</Words>
  <Application>Microsoft Macintosh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Reducing uncertainties in estimating California's forest carbon stocks</vt:lpstr>
      <vt:lpstr>Primary Goals of the Project</vt:lpstr>
      <vt:lpstr>Secondary Goals of the Project</vt:lpstr>
      <vt:lpstr>Remote Sensing Aware Allometries</vt:lpstr>
      <vt:lpstr>Remote Sensing Linking Variables</vt:lpstr>
      <vt:lpstr>Available RS Data (as of 9/2014)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Greenberg</dc:creator>
  <cp:lastModifiedBy>Jonathan Greenberg</cp:lastModifiedBy>
  <cp:revision>51</cp:revision>
  <dcterms:created xsi:type="dcterms:W3CDTF">2014-11-12T18:19:46Z</dcterms:created>
  <dcterms:modified xsi:type="dcterms:W3CDTF">2014-11-14T03:31:13Z</dcterms:modified>
</cp:coreProperties>
</file>